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3"/>
  </p:notesMasterIdLst>
  <p:handoutMasterIdLst>
    <p:handoutMasterId r:id="rId24"/>
  </p:handoutMasterIdLst>
  <p:sldIdLst>
    <p:sldId id="258" r:id="rId2"/>
    <p:sldId id="798" r:id="rId3"/>
    <p:sldId id="780" r:id="rId4"/>
    <p:sldId id="779" r:id="rId5"/>
    <p:sldId id="883" r:id="rId6"/>
    <p:sldId id="882" r:id="rId7"/>
    <p:sldId id="799" r:id="rId8"/>
    <p:sldId id="802" r:id="rId9"/>
    <p:sldId id="804" r:id="rId10"/>
    <p:sldId id="810" r:id="rId11"/>
    <p:sldId id="812" r:id="rId12"/>
    <p:sldId id="813" r:id="rId13"/>
    <p:sldId id="805" r:id="rId14"/>
    <p:sldId id="814" r:id="rId15"/>
    <p:sldId id="815" r:id="rId16"/>
    <p:sldId id="816" r:id="rId17"/>
    <p:sldId id="817" r:id="rId18"/>
    <p:sldId id="884" r:id="rId19"/>
    <p:sldId id="881" r:id="rId20"/>
    <p:sldId id="885" r:id="rId21"/>
    <p:sldId id="886" r:id="rId2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9900"/>
    <a:srgbClr val="FF0000"/>
    <a:srgbClr val="0066FF"/>
    <a:srgbClr val="0000CC"/>
    <a:srgbClr val="FFFF66"/>
    <a:srgbClr val="80D8E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5" autoAdjust="0"/>
    <p:restoredTop sz="81681" autoAdjust="0"/>
  </p:normalViewPr>
  <p:slideViewPr>
    <p:cSldViewPr>
      <p:cViewPr varScale="1">
        <p:scale>
          <a:sx n="71" d="100"/>
          <a:sy n="71" d="100"/>
        </p:scale>
        <p:origin x="-163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44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3714"/>
    </p:cViewPr>
  </p:sorterViewPr>
  <p:notesViewPr>
    <p:cSldViewPr>
      <p:cViewPr varScale="1">
        <p:scale>
          <a:sx n="57" d="100"/>
          <a:sy n="57" d="100"/>
        </p:scale>
        <p:origin x="-255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i="0"/>
            </a:lvl1pPr>
          </a:lstStyle>
          <a:p>
            <a:pPr>
              <a:defRPr/>
            </a:pPr>
            <a:fld id="{431FA952-7352-4645-8C30-662E77C4D0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2693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1" sz="1200" b="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 i="0"/>
            </a:lvl1pPr>
          </a:lstStyle>
          <a:p>
            <a:pPr>
              <a:defRPr/>
            </a:pPr>
            <a:fld id="{1E2AEFBB-7DB6-4D0C-ABAD-B398E7F3E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2961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大家好，我这次报告主要围绕我博士论文的一个主要的部分，就是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文件的无损压缩来介绍。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284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为了降低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的编码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复杂度，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也引入了一些针对编码速度进行优化的方法，使得整体编码速度提升了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30%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以上，这里就不详述了。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的变换量化过程与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不同，也进行了重新设计，如图所示。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会将预测块划分为若干个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8×8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块。然后，对每个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8×8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块应用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DCT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和量化，以获得预测的变换系数。最后，从预测的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变换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系数中减去原始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变换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系数，得到变换系数残差。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smtClean="0"/>
              <a:t>LLJPEG</a:t>
            </a:r>
            <a:r>
              <a:rPr lang="zh-CN" altLang="en-US" b="0" i="0" dirty="0" smtClean="0"/>
              <a:t>的熵编码也采用</a:t>
            </a:r>
            <a:r>
              <a:rPr lang="en-US" altLang="zh-CN" b="0" i="0" dirty="0" smtClean="0"/>
              <a:t>CABAC</a:t>
            </a:r>
            <a:r>
              <a:rPr lang="zh-CN" altLang="en-US" b="0" i="0" dirty="0" smtClean="0"/>
              <a:t>方法。但是在</a:t>
            </a:r>
            <a:r>
              <a:rPr lang="en-US" altLang="zh-CN" b="0" i="0" dirty="0" smtClean="0"/>
              <a:t>LLJPEG</a:t>
            </a:r>
            <a:r>
              <a:rPr lang="zh-CN" altLang="en-US" b="0" i="0" dirty="0" smtClean="0"/>
              <a:t>中，变换和量化的基本单位是</a:t>
            </a:r>
            <a:r>
              <a:rPr lang="en-US" altLang="zh-CN" b="0" i="0" dirty="0" smtClean="0"/>
              <a:t>8×8</a:t>
            </a:r>
            <a:r>
              <a:rPr lang="zh-CN" altLang="en-US" b="0" i="0" dirty="0" smtClean="0"/>
              <a:t>块，熵编码的基本单位范围从</a:t>
            </a:r>
            <a:r>
              <a:rPr lang="en-US" altLang="zh-CN" b="0" i="0" dirty="0" smtClean="0"/>
              <a:t>8×8</a:t>
            </a:r>
            <a:r>
              <a:rPr lang="zh-CN" altLang="en-US" b="0" i="0" dirty="0" smtClean="0"/>
              <a:t>到</a:t>
            </a:r>
            <a:r>
              <a:rPr lang="en-US" altLang="zh-CN" b="0" i="0" dirty="0" smtClean="0"/>
              <a:t>64 64</a:t>
            </a:r>
            <a:r>
              <a:rPr lang="zh-CN" altLang="en-US" b="0" i="0" dirty="0" smtClean="0"/>
              <a:t>。为了更好地进行熵编码，熵编码之前我们需要对系数残差进行重组。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上图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16×16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大小的编码块，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系数残差重组示例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。可以看到具有相同子带的系数被进行了组合，这样更有利于编码性能提高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的方法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Kodak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DIV2K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数据集上测试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性能。实验在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Windows 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系统下进行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选择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jpegtran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Winzip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进行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压缩性能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比较，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之所以选择它们，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是因为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jpegtran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是应用最广泛的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无损再压缩方法，而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Winzip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是当今应用最广泛的通用无损压缩方法。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上表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显示了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Kodak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数据集的压缩性能。可以看出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平均节省了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29.43%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的存储空间，而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jpegtran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Winzip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分别节省了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9.31%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3.98%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我们测试了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DIV2K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数据集压缩性能。可以看出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DIV2K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数据集上表现出了类似的结果，我们的方法远远优于其他两种方法。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我们还比较了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刘老师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方法在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Kodak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每幅图像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上的性能。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左边这里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[46]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号文献是刘老师方法。可以看到我们方法在所有图像上提供了更好的压缩性能。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我们也进一步比较了几种方法的复杂度。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KODAK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DIV2K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数据集上的实验结果表明，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Winzip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的编解码时间最短，其次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是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jpegtran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我们的方法因为编码端有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RDO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过程，因此复杂度较高，但是解码端复杂度可以接受。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以上是我们提出的变换域压缩方法在我的毕业论文中报告的性能。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最近以来，因为范老师和华为合作的一个</a:t>
            </a:r>
            <a:r>
              <a:rPr lang="en-US" altLang="zh-CN" dirty="0" smtClean="0"/>
              <a:t>264</a:t>
            </a:r>
            <a:r>
              <a:rPr lang="zh-CN" altLang="en-US" dirty="0" smtClean="0"/>
              <a:t>文件二次压缩项目。我们将以上变换域压缩的方法进行了扩展，我们把它应用到了</a:t>
            </a:r>
            <a:r>
              <a:rPr lang="en-US" altLang="zh-CN" dirty="0" smtClean="0"/>
              <a:t>H.264</a:t>
            </a:r>
            <a:r>
              <a:rPr lang="zh-CN" altLang="en-US" dirty="0" smtClean="0"/>
              <a:t>视频二次压缩。目前我们的方法在</a:t>
            </a:r>
            <a:r>
              <a:rPr lang="en-US" altLang="zh-CN" dirty="0" smtClean="0"/>
              <a:t>H.264</a:t>
            </a:r>
            <a:r>
              <a:rPr lang="zh-CN" altLang="en-US" dirty="0" smtClean="0"/>
              <a:t>的最新性能如上所示，对于普通</a:t>
            </a:r>
            <a:r>
              <a:rPr lang="en-US" altLang="zh-CN" dirty="0" smtClean="0"/>
              <a:t>H.264</a:t>
            </a:r>
            <a:r>
              <a:rPr lang="zh-CN" altLang="en-US" dirty="0" smtClean="0"/>
              <a:t>文件我们的压缩率在</a:t>
            </a:r>
            <a:r>
              <a:rPr lang="en-US" altLang="zh-CN" dirty="0" smtClean="0"/>
              <a:t>5%</a:t>
            </a:r>
            <a:r>
              <a:rPr lang="zh-CN" altLang="en-US" dirty="0" smtClean="0"/>
              <a:t>左右，而</a:t>
            </a:r>
            <a:r>
              <a:rPr lang="en-US" altLang="zh-CN" dirty="0" smtClean="0"/>
              <a:t>H.264</a:t>
            </a:r>
            <a:r>
              <a:rPr lang="zh-CN" altLang="en-US" dirty="0" smtClean="0"/>
              <a:t>屏幕内容文件我们的压缩率达到了</a:t>
            </a:r>
            <a:r>
              <a:rPr lang="en-US" altLang="zh-CN" dirty="0" smtClean="0"/>
              <a:t>15%</a:t>
            </a:r>
            <a:r>
              <a:rPr lang="zh-CN" altLang="en-US" dirty="0" smtClean="0"/>
              <a:t>左右。可以说我们的基于变换域压缩的方法有进一步改进的空间，这也是我们后续的研究方向。这个就是我自己研究进展的报告。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最后是我博士期间的感想。读博这些年，自己的感想主要是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，一个是最好尽早规划好自己的研究方向，明确自己研究重点。这样让自己研究连续性更好，更有利于尽快出成果。另一个自己感觉比较重要就是要和老师同学多讨论，因为自己能力毕竟有限，多讨论有时候真的能让自己工作事半功倍。</a:t>
            </a:r>
            <a:endParaRPr lang="en-US" altLang="zh-CN" dirty="0" smtClean="0"/>
          </a:p>
          <a:p>
            <a:r>
              <a:rPr lang="zh-CN" altLang="en-US" dirty="0" smtClean="0"/>
              <a:t>我的报告就这些，谢谢大家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JPEG</a:t>
            </a:r>
            <a:r>
              <a:rPr lang="zh-CN" altLang="en-US" dirty="0" smtClean="0"/>
              <a:t>是目前应用最多的一种图像类型。其实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是一个比较老的编码标准，他出现于上世纪</a:t>
            </a:r>
            <a:r>
              <a:rPr lang="en-US" altLang="zh-CN" dirty="0" smtClean="0"/>
              <a:t>80</a:t>
            </a:r>
            <a:r>
              <a:rPr lang="zh-CN" altLang="en-US" dirty="0" smtClean="0"/>
              <a:t>年代末。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的编码流程如上所示。可以看到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框架没有帧内预测方法，而且其熵编码采用了较为落后的哈夫曼编码。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谢谢各位老师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谢谢各位老师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之后也有一系列新的图像标准，比如</a:t>
            </a:r>
            <a:r>
              <a:rPr lang="en-US" altLang="zh-CN" dirty="0" smtClean="0"/>
              <a:t>JPEG2000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BPG</a:t>
            </a:r>
            <a:r>
              <a:rPr lang="zh-CN" altLang="en-US" dirty="0" smtClean="0"/>
              <a:t>等等。其中</a:t>
            </a:r>
            <a:r>
              <a:rPr lang="en-US" altLang="zh-CN" i="0" dirty="0" smtClean="0"/>
              <a:t>JPEG2000</a:t>
            </a:r>
            <a:r>
              <a:rPr lang="zh-CN" altLang="en-US" i="0" dirty="0" smtClean="0"/>
              <a:t>的编码性能提升了</a:t>
            </a:r>
            <a:r>
              <a:rPr lang="en-US" altLang="zh-CN" i="0" dirty="0" smtClean="0"/>
              <a:t>30%</a:t>
            </a:r>
            <a:r>
              <a:rPr lang="zh-CN" altLang="en-US" i="0" dirty="0" smtClean="0"/>
              <a:t>以上，</a:t>
            </a:r>
            <a:r>
              <a:rPr lang="en-US" altLang="zh-CN" i="0" dirty="0" smtClean="0"/>
              <a:t>BPG</a:t>
            </a:r>
            <a:r>
              <a:rPr lang="zh-CN" altLang="en-US" i="0" dirty="0" smtClean="0"/>
              <a:t>的性能提升了</a:t>
            </a:r>
            <a:r>
              <a:rPr lang="en-US" altLang="zh-CN" i="0" dirty="0" smtClean="0"/>
              <a:t>60%</a:t>
            </a:r>
            <a:r>
              <a:rPr lang="zh-CN" altLang="en-US" i="0" dirty="0" smtClean="0"/>
              <a:t>以上。</a:t>
            </a:r>
            <a:endParaRPr lang="en-US" altLang="zh-CN" i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i="0" dirty="0" smtClean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在图像编码发展的同时，视频编码也经历了多次迭代。从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年的</a:t>
            </a:r>
            <a:r>
              <a:rPr lang="en-US" altLang="zh-CN" dirty="0" smtClean="0"/>
              <a:t>H.264</a:t>
            </a:r>
            <a:r>
              <a:rPr lang="zh-CN" altLang="en-US" dirty="0" smtClean="0"/>
              <a:t>到最新的</a:t>
            </a:r>
            <a:r>
              <a:rPr lang="en-US" altLang="zh-CN" dirty="0" smtClean="0"/>
              <a:t>H.266</a:t>
            </a:r>
            <a:r>
              <a:rPr lang="zh-CN" altLang="en-US" dirty="0" smtClean="0"/>
              <a:t>。目前来说，以</a:t>
            </a:r>
            <a:r>
              <a:rPr lang="en-US" altLang="zh-CN" dirty="0" smtClean="0"/>
              <a:t>265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266</a:t>
            </a:r>
            <a:r>
              <a:rPr lang="zh-CN" altLang="en-US" dirty="0" smtClean="0"/>
              <a:t>为代表的最新一代编码标准，他的性能已经非常先进。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鉴于此，</a:t>
            </a:r>
            <a:r>
              <a:rPr lang="en-US" altLang="zh-CN" dirty="0" smtClean="0"/>
              <a:t>15</a:t>
            </a:r>
            <a:r>
              <a:rPr lang="zh-CN" altLang="en-US" dirty="0" smtClean="0"/>
              <a:t>年的时候，中科大的吴枫老师他们就尝试把</a:t>
            </a:r>
            <a:r>
              <a:rPr lang="en-US" altLang="zh-CN" dirty="0" smtClean="0"/>
              <a:t>265</a:t>
            </a:r>
            <a:r>
              <a:rPr lang="zh-CN" altLang="en-US" dirty="0" smtClean="0"/>
              <a:t>的压缩方法引入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的相册压缩，因为相册里面会有很多相似图片，他们就利用相册内部图像的冗余信息来实现压缩。这是</a:t>
            </a:r>
            <a:r>
              <a:rPr lang="en-US" altLang="zh-CN" dirty="0" smtClean="0"/>
              <a:t>15</a:t>
            </a:r>
            <a:r>
              <a:rPr lang="zh-CN" altLang="en-US" dirty="0" smtClean="0"/>
              <a:t>年的一篇</a:t>
            </a:r>
            <a:r>
              <a:rPr lang="en-US" altLang="zh-CN" dirty="0" smtClean="0"/>
              <a:t>VCIP</a:t>
            </a:r>
            <a:r>
              <a:rPr lang="zh-CN" altLang="en-US" dirty="0" smtClean="0"/>
              <a:t>论文，根据他们的报告，针对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相册的压缩率达到了</a:t>
            </a:r>
            <a:r>
              <a:rPr lang="en-US" altLang="zh-CN" dirty="0" smtClean="0"/>
              <a:t>20%</a:t>
            </a:r>
            <a:r>
              <a:rPr lang="zh-CN" altLang="en-US" dirty="0" smtClean="0"/>
              <a:t>左右。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后来在</a:t>
            </a:r>
            <a:r>
              <a:rPr lang="en-US" altLang="zh-CN" dirty="0" smtClean="0"/>
              <a:t>18</a:t>
            </a:r>
            <a:r>
              <a:rPr lang="zh-CN" altLang="en-US" dirty="0" smtClean="0"/>
              <a:t>年，刘贤明老师提出了基于先验的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无损重压缩方法，达到了接近</a:t>
            </a:r>
            <a:r>
              <a:rPr lang="en-US" altLang="zh-CN" dirty="0" smtClean="0"/>
              <a:t>10%</a:t>
            </a:r>
            <a:r>
              <a:rPr lang="zh-CN" altLang="en-US" dirty="0" smtClean="0"/>
              <a:t>的压缩性能，需要指出的是这个</a:t>
            </a:r>
            <a:r>
              <a:rPr lang="en-US" altLang="zh-CN" dirty="0" smtClean="0"/>
              <a:t>10%</a:t>
            </a:r>
            <a:r>
              <a:rPr lang="zh-CN" altLang="en-US" dirty="0" smtClean="0"/>
              <a:t>不仅仅是相册，而是任意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图像，因此他的通用性更好。受到刘老师这篇论文的启发，我和范老师对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二次压缩进行了进一步研究。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0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我们后来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提出了一种基于变换域预测的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无损重压缩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方法称为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，他的过程如上所示。我们的方法引入了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的一些技术，包括帧内预测和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CABAC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熵编码等等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我们的方法首先利用帧内预测产生预测块，对预测结果进行变换量化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然后对变换系数的残差进行编码。这样实现了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文件的无损二次压缩。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也引入了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的四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叉树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方法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进行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编码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块划分。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的四叉树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结构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上所示。可以看到我们的方法支持从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8x8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64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 64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的编码块大小。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LLJPEG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的帧内预测与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265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相同，预测块根据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35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种帧内模式，由参考像素的线性拷贝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所产生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1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3589338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18238"/>
            <a:ext cx="6429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5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33475"/>
            <a:ext cx="7772400" cy="23399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076700"/>
            <a:ext cx="7756525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>
                <a:latin typeface="Book Antiqua" pitchFamily="18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5813" y="6357938"/>
            <a:ext cx="2500312" cy="500062"/>
          </a:xfrm>
        </p:spPr>
        <p:txBody>
          <a:bodyPr/>
          <a:lstStyle>
            <a:lvl1pPr algn="ctr">
              <a:defRPr sz="2400" baseline="0">
                <a:solidFill>
                  <a:srgbClr val="C00000"/>
                </a:solidFill>
                <a:ea typeface="华文行楷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30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30380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2946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60039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60039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251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571500" y="6357938"/>
            <a:ext cx="2428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ctr">
              <a:defRPr sz="2400" baseline="0" smtClean="0">
                <a:solidFill>
                  <a:srgbClr val="C00000"/>
                </a:solidFill>
                <a:ea typeface="华文行楷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b="0" i="0" dirty="0">
                <a:latin typeface="Verdana" pitchFamily="34" charset="0"/>
              </a:rPr>
              <a:t>哈尔滨工业大学</a:t>
            </a:r>
            <a:endParaRPr lang="en-US" altLang="zh-CN" b="0" i="0" dirty="0">
              <a:latin typeface="Verdana" pitchFamily="34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2" y="6315075"/>
            <a:ext cx="5461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018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9220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0383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2657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2179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3576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97648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851102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1125538"/>
            <a:ext cx="7958137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44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91375" y="6381750"/>
            <a:ext cx="1952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 i="0"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Book Antiqua" pitchFamily="18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rgbClr val="0033CC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rgbClr val="009900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1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1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1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1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文本框 1"/>
          <p:cNvSpPr txBox="1">
            <a:spLocks noChangeArrowheads="1"/>
          </p:cNvSpPr>
          <p:nvPr/>
        </p:nvSpPr>
        <p:spPr bwMode="auto">
          <a:xfrm>
            <a:off x="395288" y="2060575"/>
            <a:ext cx="8351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i="0" dirty="0" smtClean="0"/>
              <a:t>JPEG</a:t>
            </a:r>
            <a:r>
              <a:rPr lang="zh-CN" altLang="en-US" sz="4000" i="0" dirty="0" smtClean="0"/>
              <a:t>图像无损重压缩的研究</a:t>
            </a:r>
            <a:endParaRPr lang="en-US" altLang="en-US" sz="4000" i="0" dirty="0"/>
          </a:p>
        </p:txBody>
      </p:sp>
    </p:spTree>
  </p:cSld>
  <p:clrMapOvr>
    <a:masterClrMapping/>
  </p:clrMapOvr>
  <p:transition advTm="943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的帧内预测</a:t>
            </a:r>
            <a:endParaRPr lang="zh-CN" altLang="en-US" sz="2400" i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7504" y="5589240"/>
            <a:ext cx="317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LLJPEG</a:t>
            </a:r>
            <a:r>
              <a:rPr lang="zh-CN" altLang="zh-CN" b="0" i="0" dirty="0"/>
              <a:t>的帧内模式快速决策</a:t>
            </a:r>
            <a:endParaRPr lang="zh-CN" altLang="en-US" b="0" i="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84150"/>
              </p:ext>
            </p:extLst>
          </p:nvPr>
        </p:nvGraphicFramePr>
        <p:xfrm>
          <a:off x="3059832" y="1327745"/>
          <a:ext cx="3816424" cy="543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32" name="Visio" r:id="rId4" imgW="4749264" imgH="6771865" progId="Visio.Drawing.11">
                  <p:embed/>
                </p:oleObj>
              </mc:Choice>
              <mc:Fallback>
                <p:oleObj name="Visio" r:id="rId4" imgW="4749264" imgH="67718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327745"/>
                        <a:ext cx="3816424" cy="5438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161927"/>
      </p:ext>
    </p:extLst>
  </p:cSld>
  <p:clrMapOvr>
    <a:masterClrMapping/>
  </p:clrMapOvr>
  <p:transition advTm="49392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的变换量化</a:t>
            </a:r>
            <a:endParaRPr lang="zh-CN" altLang="en-US" sz="2400" i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02243"/>
              </p:ext>
            </p:extLst>
          </p:nvPr>
        </p:nvGraphicFramePr>
        <p:xfrm>
          <a:off x="179512" y="1844824"/>
          <a:ext cx="886750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78" name="Visio" r:id="rId4" imgW="17499615" imgH="5686640" progId="Visio.Drawing.11">
                  <p:embed/>
                </p:oleObj>
              </mc:Choice>
              <mc:Fallback>
                <p:oleObj name="Visio" r:id="rId4" imgW="17499615" imgH="56866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844824"/>
                        <a:ext cx="8867502" cy="2880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286000" y="476687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0" i="0" dirty="0"/>
              <a:t>对</a:t>
            </a:r>
            <a:r>
              <a:rPr lang="en-US" altLang="zh-CN" b="0" i="0" dirty="0" err="1"/>
              <a:t>m×m</a:t>
            </a:r>
            <a:r>
              <a:rPr lang="zh-CN" altLang="zh-CN" b="0" i="0" dirty="0"/>
              <a:t>大小的</a:t>
            </a:r>
            <a:r>
              <a:rPr lang="en-US" altLang="zh-CN" b="0" i="0" dirty="0"/>
              <a:t>CU</a:t>
            </a:r>
            <a:r>
              <a:rPr lang="zh-CN" altLang="zh-CN" b="0" i="0" dirty="0"/>
              <a:t>进行变换和量化</a:t>
            </a:r>
            <a:r>
              <a:rPr lang="en-US" altLang="zh-CN" b="0" i="0" dirty="0"/>
              <a:t>, m</a:t>
            </a:r>
            <a:r>
              <a:rPr lang="zh-CN" altLang="zh-CN" b="0" i="0" dirty="0"/>
              <a:t>范围为</a:t>
            </a:r>
            <a:r>
              <a:rPr lang="en-US" altLang="zh-CN" b="0" i="0" dirty="0"/>
              <a:t>[8,64], n = (m/8)*(m/8)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2775335746"/>
      </p:ext>
    </p:extLst>
  </p:cSld>
  <p:clrMapOvr>
    <a:masterClrMapping/>
  </p:clrMapOvr>
  <p:transition advTm="3406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的熵编码</a:t>
            </a:r>
            <a:endParaRPr lang="zh-CN" altLang="en-US" sz="2400" i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540557"/>
              </p:ext>
            </p:extLst>
          </p:nvPr>
        </p:nvGraphicFramePr>
        <p:xfrm>
          <a:off x="251520" y="2420888"/>
          <a:ext cx="8728564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03" name="Visio" r:id="rId4" imgW="20333027" imgH="8073715" progId="Visio.Drawing.11">
                  <p:embed/>
                </p:oleObj>
              </mc:Choice>
              <mc:Fallback>
                <p:oleObj name="Visio" r:id="rId4" imgW="20333027" imgH="807371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420888"/>
                        <a:ext cx="8728564" cy="3456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195736" y="5949280"/>
            <a:ext cx="4511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16×16 CU</a:t>
            </a:r>
            <a:r>
              <a:rPr lang="zh-CN" altLang="zh-CN" b="0" i="0" dirty="0"/>
              <a:t>重组之前与重组之后的系数残差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1387909101"/>
      </p:ext>
    </p:extLst>
  </p:cSld>
  <p:clrMapOvr>
    <a:masterClrMapping/>
  </p:clrMapOvr>
  <p:transition advTm="3119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结果和讨论</a:t>
            </a:r>
            <a:endParaRPr lang="zh-CN" altLang="en-US" sz="2400" i="0" dirty="0"/>
          </a:p>
        </p:txBody>
      </p:sp>
      <p:sp>
        <p:nvSpPr>
          <p:cNvPr id="3" name="矩形 2"/>
          <p:cNvSpPr/>
          <p:nvPr/>
        </p:nvSpPr>
        <p:spPr>
          <a:xfrm>
            <a:off x="1223628" y="1548731"/>
            <a:ext cx="6696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/>
              <a:t>Kodak</a:t>
            </a:r>
            <a:r>
              <a:rPr lang="zh-CN" altLang="en-US" b="0" i="0" dirty="0" smtClean="0"/>
              <a:t>：</a:t>
            </a:r>
            <a:r>
              <a:rPr lang="en-US" altLang="zh-CN" b="0" i="0" dirty="0" smtClean="0"/>
              <a:t>25</a:t>
            </a:r>
            <a:r>
              <a:rPr lang="zh-CN" altLang="en-US" b="0" i="0" dirty="0" smtClean="0"/>
              <a:t>幅</a:t>
            </a:r>
            <a:r>
              <a:rPr lang="en-US" altLang="zh-CN" b="0" i="0" dirty="0"/>
              <a:t>768×512</a:t>
            </a:r>
            <a:r>
              <a:rPr lang="zh-CN" altLang="zh-CN" b="0" i="0" dirty="0"/>
              <a:t>的</a:t>
            </a:r>
            <a:r>
              <a:rPr lang="zh-CN" altLang="zh-CN" b="0" i="0" dirty="0" smtClean="0"/>
              <a:t>图像</a:t>
            </a:r>
            <a:endParaRPr lang="en-US" altLang="zh-CN" b="0" i="0" dirty="0" smtClean="0"/>
          </a:p>
          <a:p>
            <a:r>
              <a:rPr lang="en-US" altLang="zh-CN" b="0" i="0" dirty="0" smtClean="0"/>
              <a:t>DIV2K:</a:t>
            </a:r>
            <a:r>
              <a:rPr lang="en-US" altLang="zh-CN" b="0" i="0" dirty="0"/>
              <a:t> 800</a:t>
            </a:r>
            <a:r>
              <a:rPr lang="zh-CN" altLang="zh-CN" b="0" i="0" dirty="0" smtClean="0"/>
              <a:t>幅</a:t>
            </a:r>
            <a:r>
              <a:rPr lang="en-US" altLang="zh-CN" b="0" i="0" dirty="0" smtClean="0"/>
              <a:t>1020×800</a:t>
            </a:r>
            <a:r>
              <a:rPr lang="zh-CN" altLang="en-US" b="0" i="0" dirty="0" smtClean="0"/>
              <a:t>的图像</a:t>
            </a:r>
            <a:endParaRPr lang="en-US" altLang="zh-CN" b="0" i="0" dirty="0"/>
          </a:p>
          <a:p>
            <a:endParaRPr lang="en-US" altLang="zh-CN" b="0" i="0" dirty="0" smtClean="0"/>
          </a:p>
          <a:p>
            <a:r>
              <a:rPr lang="zh-CN" altLang="en-US" b="0" i="0" dirty="0" smtClean="0"/>
              <a:t>设备：</a:t>
            </a:r>
            <a:r>
              <a:rPr lang="en-US" altLang="zh-CN" b="0" i="0" dirty="0" smtClean="0"/>
              <a:t>Windows </a:t>
            </a:r>
            <a:r>
              <a:rPr lang="en-US" altLang="zh-CN" b="0" i="0" dirty="0"/>
              <a:t>10</a:t>
            </a:r>
            <a:r>
              <a:rPr lang="zh-CN" altLang="zh-CN" b="0" i="0" dirty="0" smtClean="0"/>
              <a:t>系统</a:t>
            </a:r>
            <a:r>
              <a:rPr lang="zh-CN" altLang="en-US" b="0" i="0" dirty="0" smtClean="0"/>
              <a:t>，</a:t>
            </a:r>
            <a:r>
              <a:rPr lang="en-US" altLang="zh-CN" b="0" i="0" dirty="0" smtClean="0"/>
              <a:t>Intel </a:t>
            </a:r>
            <a:r>
              <a:rPr lang="en-US" altLang="zh-CN" b="0" i="0" dirty="0"/>
              <a:t>i7 8700k</a:t>
            </a:r>
            <a:r>
              <a:rPr lang="zh-CN" altLang="zh-CN" b="0" i="0" dirty="0" smtClean="0"/>
              <a:t>处理器</a:t>
            </a:r>
            <a:r>
              <a:rPr lang="zh-CN" altLang="en-US" b="0" i="0" dirty="0" smtClean="0"/>
              <a:t>，</a:t>
            </a:r>
            <a:r>
              <a:rPr lang="en-US" altLang="zh-CN" b="0" i="0" dirty="0" smtClean="0"/>
              <a:t>32GB RAM</a:t>
            </a:r>
            <a:r>
              <a:rPr lang="zh-CN" altLang="en-US" b="0" i="0" dirty="0" smtClean="0"/>
              <a:t>内存</a:t>
            </a:r>
            <a:endParaRPr lang="en-US" altLang="zh-CN" b="0" i="0" dirty="0" smtClean="0"/>
          </a:p>
          <a:p>
            <a:endParaRPr lang="en-US" altLang="zh-CN" b="0" i="0" dirty="0"/>
          </a:p>
          <a:p>
            <a:r>
              <a:rPr lang="zh-CN" altLang="en-US" b="0" i="0" dirty="0" smtClean="0"/>
              <a:t>比较对象：</a:t>
            </a:r>
            <a:r>
              <a:rPr lang="en-US" altLang="zh-CN" b="0" i="0" dirty="0" err="1" smtClean="0"/>
              <a:t>Winzip</a:t>
            </a:r>
            <a:r>
              <a:rPr lang="zh-CN" altLang="en-US" b="0" i="0" dirty="0" smtClean="0"/>
              <a:t>和</a:t>
            </a:r>
            <a:r>
              <a:rPr lang="en-US" altLang="zh-CN" b="0" i="0" dirty="0" err="1" smtClean="0"/>
              <a:t>jpegtran</a:t>
            </a:r>
            <a:endParaRPr lang="zh-CN" altLang="en-US" b="0" i="0" dirty="0"/>
          </a:p>
        </p:txBody>
      </p:sp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85" y="3764721"/>
            <a:ext cx="6155920" cy="113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5536" y="5013176"/>
                <a:ext cx="8887241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0" i="0" dirty="0" smtClean="0"/>
                  <a:t>比特</a:t>
                </a:r>
                <a:r>
                  <a:rPr lang="zh-CN" altLang="en-US" b="0" i="0" dirty="0" smtClean="0"/>
                  <a:t>流</a:t>
                </a:r>
                <a:r>
                  <a:rPr lang="zh-CN" altLang="zh-CN" b="0" i="0" dirty="0" smtClean="0"/>
                  <a:t>节省</a:t>
                </a:r>
                <a:r>
                  <a:rPr lang="zh-CN" altLang="en-US" b="0" i="0" dirty="0" smtClean="0"/>
                  <a:t>的</a:t>
                </a:r>
                <a:r>
                  <a:rPr lang="zh-CN" altLang="zh-CN" b="0" i="0" dirty="0" smtClean="0"/>
                  <a:t>计算方法</a:t>
                </a:r>
                <a:r>
                  <a:rPr lang="zh-CN" altLang="en-US" b="0" i="0" dirty="0" smtClean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/>
                          </a:rPr>
                          <m:t>JPEG</m:t>
                        </m:r>
                      </m:sub>
                    </m:sSub>
                  </m:oMath>
                </a14:m>
                <a:r>
                  <a:rPr lang="en-US" altLang="zh-CN" b="0" i="0" dirty="0"/>
                  <a:t> </a:t>
                </a:r>
                <a:r>
                  <a:rPr lang="zh-CN" altLang="zh-CN" b="0" i="0" dirty="0"/>
                  <a:t>是</a:t>
                </a:r>
                <a:r>
                  <a:rPr lang="en-US" altLang="zh-CN" b="0" i="0" dirty="0"/>
                  <a:t>JPEG</a:t>
                </a:r>
                <a:r>
                  <a:rPr lang="zh-CN" altLang="zh-CN" b="0" i="0" dirty="0"/>
                  <a:t>文件的文件大小，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/>
                          </a:rPr>
                          <m:t>LL</m:t>
                        </m:r>
                      </m:sub>
                    </m:sSub>
                  </m:oMath>
                </a14:m>
                <a:r>
                  <a:rPr lang="en-US" altLang="zh-CN" b="0" i="0" dirty="0"/>
                  <a:t> </a:t>
                </a:r>
                <a:r>
                  <a:rPr lang="zh-CN" altLang="zh-CN" b="0" i="0" dirty="0"/>
                  <a:t>是无损压缩后的文件大小</a:t>
                </a:r>
                <a:endParaRPr lang="zh-CN" altLang="en-US" b="0" i="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013176"/>
                <a:ext cx="8887241" cy="390620"/>
              </a:xfrm>
              <a:prstGeom prst="rect">
                <a:avLst/>
              </a:prstGeom>
              <a:blipFill rotWithShape="1">
                <a:blip r:embed="rId4"/>
                <a:stretch>
                  <a:fillRect l="-617" t="-1250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841786"/>
      </p:ext>
    </p:extLst>
  </p:cSld>
  <p:clrMapOvr>
    <a:masterClrMapping/>
  </p:clrMapOvr>
  <p:transition advTm="3039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文件压缩大小比较</a:t>
            </a:r>
            <a:endParaRPr lang="zh-CN" altLang="en-US" sz="2400" i="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16997"/>
              </p:ext>
            </p:extLst>
          </p:nvPr>
        </p:nvGraphicFramePr>
        <p:xfrm>
          <a:off x="2166938" y="1568800"/>
          <a:ext cx="5005320" cy="3804416"/>
        </p:xfrm>
        <a:graphic>
          <a:graphicData uri="http://schemas.openxmlformats.org/drawingml/2006/table">
            <a:tbl>
              <a:tblPr firstRow="1" firstCol="1" bandRow="1"/>
              <a:tblGrid>
                <a:gridCol w="1251330"/>
                <a:gridCol w="1251330"/>
                <a:gridCol w="1251330"/>
                <a:gridCol w="1251330"/>
              </a:tblGrid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　</a:t>
                      </a:r>
                      <a:endParaRPr lang="zh-CN" sz="2000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+mn-lt"/>
                          <a:ea typeface="等线"/>
                        </a:rPr>
                        <a:t>Winzip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+mn-lt"/>
                          <a:ea typeface="等线"/>
                        </a:rPr>
                        <a:t>jpegtran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等线"/>
                        </a:rPr>
                        <a:t>LLJPEG</a:t>
                      </a:r>
                      <a:endParaRPr lang="zh-CN" sz="2000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90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0.06%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1.42%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18.03%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80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0.36%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2.05%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20.14%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70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0.74%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3.57%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22.56%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60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1.46%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5.29%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24.94%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50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2.26%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6.80%</a:t>
                      </a:r>
                      <a:endParaRPr lang="zh-CN" sz="2000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26.87%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40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3.36%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8.83%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29.23%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5.24%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11.79%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32.70%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9.43%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17.06%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38.71%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10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12.90%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26.96%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51.65%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5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Average</a:t>
                      </a:r>
                      <a:endParaRPr lang="zh-CN" sz="2000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3.98%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9.31%</a:t>
                      </a:r>
                      <a:endParaRPr lang="zh-CN" sz="200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/>
                        </a:rPr>
                        <a:t>29.43%</a:t>
                      </a:r>
                      <a:endParaRPr lang="zh-CN" sz="2000" b="1" dirty="0">
                        <a:effectLst/>
                        <a:latin typeface="+mn-lt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3151232" y="5517232"/>
            <a:ext cx="387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/>
              <a:t>不同方法在</a:t>
            </a:r>
            <a:r>
              <a:rPr lang="en-US" altLang="zh-CN" b="0" i="0" dirty="0" smtClean="0"/>
              <a:t>Kodak</a:t>
            </a:r>
            <a:r>
              <a:rPr lang="zh-CN" altLang="zh-CN" b="0" i="0" dirty="0"/>
              <a:t>数据集的压缩性能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76837328"/>
      </p:ext>
    </p:extLst>
  </p:cSld>
  <p:clrMapOvr>
    <a:masterClrMapping/>
  </p:clrMapOvr>
  <p:transition advTm="17137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文件压缩大小比较</a:t>
            </a:r>
            <a:endParaRPr lang="zh-CN" altLang="en-US" sz="2400" i="0" dirty="0"/>
          </a:p>
        </p:txBody>
      </p:sp>
      <p:sp>
        <p:nvSpPr>
          <p:cNvPr id="11" name="矩形 10"/>
          <p:cNvSpPr/>
          <p:nvPr/>
        </p:nvSpPr>
        <p:spPr>
          <a:xfrm>
            <a:off x="3151232" y="55172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/>
              <a:t>不同方法在</a:t>
            </a:r>
            <a:r>
              <a:rPr lang="en-US" altLang="zh-CN" b="0" i="0" dirty="0" smtClean="0"/>
              <a:t>DIV2K</a:t>
            </a:r>
            <a:r>
              <a:rPr lang="zh-CN" altLang="zh-CN" b="0" i="0" dirty="0" smtClean="0"/>
              <a:t>数据</a:t>
            </a:r>
            <a:r>
              <a:rPr lang="zh-CN" altLang="zh-CN" b="0" i="0" dirty="0"/>
              <a:t>集的压缩性能</a:t>
            </a:r>
            <a:endParaRPr lang="zh-CN" altLang="en-US" b="0" i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02183"/>
              </p:ext>
            </p:extLst>
          </p:nvPr>
        </p:nvGraphicFramePr>
        <p:xfrm>
          <a:off x="2166938" y="1580812"/>
          <a:ext cx="5005320" cy="3648388"/>
        </p:xfrm>
        <a:graphic>
          <a:graphicData uri="http://schemas.openxmlformats.org/drawingml/2006/table">
            <a:tbl>
              <a:tblPr firstRow="1" firstCol="1" bandRow="1"/>
              <a:tblGrid>
                <a:gridCol w="1251330"/>
                <a:gridCol w="1251330"/>
                <a:gridCol w="1251330"/>
                <a:gridCol w="1251330"/>
              </a:tblGrid>
              <a:tr h="3480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　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Winzip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jpegtran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LLJPEG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90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0.07%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1.85%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17.99%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80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0.42%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2.10%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19.19%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70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0.93%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2.72%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20.69%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60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1.52%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3.93%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22.33%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50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2.12%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5.13%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23.81%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40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3.01%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6.81%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25.70%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30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4.42%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9.31%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28.50%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7.82%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14.09%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33.77%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9.03%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24.44%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45.63%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036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Average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2.96%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7.82%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26.40%</a:t>
                      </a:r>
                      <a:endParaRPr lang="zh-CN" sz="20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020142"/>
      </p:ext>
    </p:extLst>
  </p:cSld>
  <p:clrMapOvr>
    <a:masterClrMapping/>
  </p:clrMapOvr>
  <p:transition advTm="1422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文件压缩大小比较</a:t>
            </a:r>
            <a:endParaRPr lang="zh-CN" altLang="en-US" sz="2400" i="0" dirty="0"/>
          </a:p>
        </p:txBody>
      </p:sp>
      <p:sp>
        <p:nvSpPr>
          <p:cNvPr id="11" name="矩形 10"/>
          <p:cNvSpPr/>
          <p:nvPr/>
        </p:nvSpPr>
        <p:spPr>
          <a:xfrm>
            <a:off x="3131840" y="6447150"/>
            <a:ext cx="5828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QF=80</a:t>
            </a:r>
            <a:r>
              <a:rPr lang="zh-CN" altLang="en-US" b="0" i="0" dirty="0"/>
              <a:t>时，在</a:t>
            </a:r>
            <a:r>
              <a:rPr lang="en-US" altLang="zh-CN" b="0" i="0" dirty="0"/>
              <a:t>KODAK</a:t>
            </a:r>
            <a:r>
              <a:rPr lang="zh-CN" altLang="en-US" b="0" i="0" dirty="0"/>
              <a:t>数据集上几种方法的压缩性能比较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98727"/>
              </p:ext>
            </p:extLst>
          </p:nvPr>
        </p:nvGraphicFramePr>
        <p:xfrm>
          <a:off x="324744" y="1556796"/>
          <a:ext cx="8567736" cy="4019192"/>
        </p:xfrm>
        <a:graphic>
          <a:graphicData uri="http://schemas.openxmlformats.org/drawingml/2006/table">
            <a:tbl>
              <a:tblPr firstRow="1" firstCol="1" bandRow="1"/>
              <a:tblGrid>
                <a:gridCol w="1206579"/>
                <a:gridCol w="851803"/>
                <a:gridCol w="934070"/>
                <a:gridCol w="814098"/>
                <a:gridCol w="884367"/>
                <a:gridCol w="1206579"/>
                <a:gridCol w="851803"/>
                <a:gridCol w="934070"/>
                <a:gridCol w="884367"/>
              </a:tblGrid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100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Images</a:t>
                      </a:r>
                      <a:endParaRPr lang="zh-CN" sz="24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dirty="0" err="1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Winzip</a:t>
                      </a:r>
                      <a:endParaRPr lang="zh-CN" sz="24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jpegtran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[46]</a:t>
                      </a:r>
                      <a:endParaRPr lang="zh-CN" sz="24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LLJPEG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Images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Winzip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jpegtran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LLJPEG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Parrot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0.15%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1.74%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9.26%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23.91%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Portrait girl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0.11%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1.44%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20.85%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Hats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0.70%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2.75%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10.53%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24.79%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Anchor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0.35%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2.29%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19.28%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Window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0.36%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1.67%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7.80%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23.53%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Market place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0.24%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1.46%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19.08%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Lighthouse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0.05%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2.13%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6.67%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20.19%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Pier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0.08%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1.38%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19.28%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Sailboats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0.68%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2.46%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7.62%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22.79%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Mountain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0.25%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1.41%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15.37%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Sailing3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0.18%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3.62%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7.68%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23.55%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Tropical key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0.11%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3.84%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20.31%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Girl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0.82%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1.78%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6.03%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22.05%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Stone building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0.15%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1.46%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18.12%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Monarch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0.22%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1.37%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8.71%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21.06%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Model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0.23%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1.28%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15.36%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Red riding hood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0.71%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1.38%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7.51%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19.23%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P51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0.78%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3.04%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24.36%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Ahoy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0.03%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1.10%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7.00%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17.17%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Monument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0.32%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2.68%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20.07%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Beach bums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1.22%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4.46%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6.53%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22.17%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Barn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0.35%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1.51%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16.95%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Red door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0.60%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2.37%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7.83%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20.57%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Chalet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0.22%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1.16%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15.62%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 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 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 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 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Portland light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0.04%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1.53%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17.84%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428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12 images Average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0.48%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2.24%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7.76%</a:t>
                      </a:r>
                      <a:endParaRPr lang="zh-CN" sz="24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21.57%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宋体"/>
                        </a:rPr>
                        <a:t>25 images Average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0.36%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2.05%</a:t>
                      </a:r>
                      <a:endParaRPr lang="zh-CN" sz="24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400" b="1" dirty="0">
                          <a:solidFill>
                            <a:srgbClr val="333333"/>
                          </a:solidFill>
                          <a:effectLst/>
                          <a:latin typeface="Times New Roman"/>
                          <a:ea typeface="等线"/>
                        </a:rPr>
                        <a:t>20.14%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648047"/>
            <a:ext cx="6327825" cy="70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033013"/>
      </p:ext>
    </p:extLst>
  </p:cSld>
  <p:clrMapOvr>
    <a:masterClrMapping/>
  </p:clrMapOvr>
  <p:transition advTm="1763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复杂度比较</a:t>
            </a:r>
            <a:endParaRPr lang="zh-CN" altLang="en-US" sz="2400" i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73533"/>
              </p:ext>
            </p:extLst>
          </p:nvPr>
        </p:nvGraphicFramePr>
        <p:xfrm>
          <a:off x="571500" y="1484784"/>
          <a:ext cx="8000999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1064258"/>
                <a:gridCol w="727661"/>
                <a:gridCol w="620908"/>
                <a:gridCol w="620908"/>
                <a:gridCol w="620908"/>
                <a:gridCol w="620908"/>
                <a:gridCol w="620908"/>
                <a:gridCol w="620908"/>
                <a:gridCol w="620908"/>
                <a:gridCol w="620908"/>
                <a:gridCol w="620908"/>
                <a:gridCol w="620908"/>
              </a:tblGrid>
              <a:tr h="177800">
                <a:tc gridSpan="2">
                  <a:txBody>
                    <a:bodyPr/>
                    <a:lstStyle/>
                    <a:p>
                      <a:pPr algn="just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宋体"/>
                        </a:rPr>
                        <a:t>            QF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宋体"/>
                        </a:rPr>
                        <a:t>Compressors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90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70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60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50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40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10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Average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Winzip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0.033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0.028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0.025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0.022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0.019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0.021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DEC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0.012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0.010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0.006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0.006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0.009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jpegtran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0.215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0.163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0.130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0.096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0.084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0.077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0.075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0.065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0.060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0.107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LLJPEG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2.141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2.036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1.985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1.930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1.917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1.832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1.810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1.765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1.707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1.903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DEC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0.078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0.070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0.064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0.061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0.057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0.053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0.049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0.047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0.044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0.058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02535"/>
              </p:ext>
            </p:extLst>
          </p:nvPr>
        </p:nvGraphicFramePr>
        <p:xfrm>
          <a:off x="683568" y="4005064"/>
          <a:ext cx="8000999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944723"/>
                <a:gridCol w="645854"/>
                <a:gridCol w="602365"/>
                <a:gridCol w="602365"/>
                <a:gridCol w="602365"/>
                <a:gridCol w="602365"/>
                <a:gridCol w="602365"/>
                <a:gridCol w="602365"/>
                <a:gridCol w="602365"/>
                <a:gridCol w="602365"/>
                <a:gridCol w="795751"/>
                <a:gridCol w="795751"/>
              </a:tblGrid>
              <a:tr h="177800">
                <a:tc gridSpan="2"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</a:rPr>
                        <a:t>            QF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</a:rPr>
                        <a:t>Compressors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90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70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60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50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40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10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Average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 Winzip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0.067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0.051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0.044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0.042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0.035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0.033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0.031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0.028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0.025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0.037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DEC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0.024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  <a:latin typeface="Times New Roman"/>
                          <a:ea typeface="等线"/>
                        </a:rPr>
                        <a:t>0.021 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0.018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0.015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0.014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0.012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0.011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0.009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0.008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0.014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jpegtran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0.487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0.372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0.275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0.228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0.192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0.178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0.172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0.161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0.148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0.216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LLJPEG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ENC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4.077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3.483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3.601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3.379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3.218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3.164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3.065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2.987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2.909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</a:rPr>
                        <a:t>3.320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DEC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0.131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0.122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0.119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0.108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0.102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0.095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0.091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0.087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  <a:latin typeface="Times New Roman"/>
                          <a:ea typeface="等线"/>
                        </a:rPr>
                        <a:t>0.082 </a:t>
                      </a:r>
                      <a:endParaRPr lang="zh-CN" sz="20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0.101</a:t>
                      </a:r>
                      <a:endParaRPr lang="zh-CN" sz="20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547664" y="3096459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0" i="0" dirty="0"/>
              <a:t>在</a:t>
            </a:r>
            <a:r>
              <a:rPr lang="en-US" altLang="zh-CN" b="0" i="0" dirty="0"/>
              <a:t>KODAK</a:t>
            </a:r>
            <a:r>
              <a:rPr lang="zh-CN" altLang="zh-CN" b="0" i="0" dirty="0"/>
              <a:t>数据集的平均编码和解码时间比较（以秒为单位）</a:t>
            </a:r>
            <a:endParaRPr lang="zh-CN" altLang="en-US" b="0" i="0" dirty="0"/>
          </a:p>
        </p:txBody>
      </p:sp>
      <p:sp>
        <p:nvSpPr>
          <p:cNvPr id="12" name="矩形 11"/>
          <p:cNvSpPr/>
          <p:nvPr/>
        </p:nvSpPr>
        <p:spPr>
          <a:xfrm>
            <a:off x="1700064" y="566124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0" i="0" dirty="0" smtClean="0"/>
              <a:t>在</a:t>
            </a:r>
            <a:r>
              <a:rPr lang="en-US" altLang="zh-CN" b="0" i="0" dirty="0" smtClean="0"/>
              <a:t>DIV2K</a:t>
            </a:r>
            <a:r>
              <a:rPr lang="zh-CN" altLang="zh-CN" b="0" i="0" dirty="0" smtClean="0"/>
              <a:t>数据</a:t>
            </a:r>
            <a:r>
              <a:rPr lang="zh-CN" altLang="zh-CN" b="0" i="0" dirty="0"/>
              <a:t>集的平均编码和解码时间比较（以秒为单位）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1725449944"/>
      </p:ext>
    </p:extLst>
  </p:cSld>
  <p:clrMapOvr>
    <a:masterClrMapping/>
  </p:clrMapOvr>
  <p:transition advTm="14563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842408" y="58716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后续进展</a:t>
            </a:r>
            <a:endParaRPr lang="zh-CN" altLang="en-US" sz="24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2348880"/>
            <a:ext cx="584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 smtClean="0"/>
              <a:t>LLJPEG</a:t>
            </a:r>
            <a:r>
              <a:rPr lang="zh-CN" altLang="en-US" i="0" dirty="0" smtClean="0"/>
              <a:t>的变换域预测方法，扩展到了</a:t>
            </a:r>
            <a:r>
              <a:rPr lang="en-US" altLang="zh-CN" i="0" dirty="0" smtClean="0"/>
              <a:t>H.264</a:t>
            </a:r>
            <a:r>
              <a:rPr lang="zh-CN" altLang="en-US" i="0" dirty="0" smtClean="0"/>
              <a:t>的二次压缩</a:t>
            </a:r>
            <a:endParaRPr lang="en-US" altLang="zh-CN" i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974850" y="3136900"/>
          <a:ext cx="5194300" cy="58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/>
                <a:gridCol w="1587500"/>
                <a:gridCol w="2578100"/>
              </a:tblGrid>
              <a:tr h="2921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普通</a:t>
                      </a:r>
                      <a:r>
                        <a:rPr lang="en-US" sz="1800" u="none" strike="noStrike">
                          <a:effectLst/>
                        </a:rPr>
                        <a:t>H.264</a:t>
                      </a:r>
                      <a:r>
                        <a:rPr lang="zh-CN" altLang="en-US" sz="1800" u="none" strike="noStrike">
                          <a:effectLst/>
                        </a:rPr>
                        <a:t>文件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H.264</a:t>
                      </a:r>
                      <a:r>
                        <a:rPr lang="zh-CN" altLang="en-US" sz="1800" u="none" strike="noStrike">
                          <a:effectLst/>
                        </a:rPr>
                        <a:t>屏幕内容类型文件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</a:tr>
              <a:tr h="2921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压缩率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5%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15%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94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408" y="587161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 smtClean="0"/>
              <a:t>博士期间感想</a:t>
            </a:r>
            <a:endParaRPr lang="zh-CN" altLang="en-US" sz="24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781179" y="1570117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0" i="0" dirty="0" smtClean="0"/>
              <a:t>尽早规划自己的研究方向</a:t>
            </a:r>
            <a:endParaRPr lang="en-US" altLang="zh-CN" sz="2400" b="0" i="0" dirty="0" smtClean="0"/>
          </a:p>
          <a:p>
            <a:pPr marL="457200" indent="-457200">
              <a:buAutoNum type="arabicPeriod"/>
            </a:pPr>
            <a:r>
              <a:rPr lang="zh-CN" altLang="en-US" sz="2400" b="0" i="0" dirty="0"/>
              <a:t>多</a:t>
            </a:r>
            <a:r>
              <a:rPr lang="zh-CN" altLang="en-US" sz="2400" b="0" i="0" dirty="0" smtClean="0"/>
              <a:t>和老师同学交流</a:t>
            </a:r>
            <a:endParaRPr lang="zh-CN" altLang="en-US" sz="2400" b="0" i="0" dirty="0"/>
          </a:p>
        </p:txBody>
      </p:sp>
    </p:spTree>
    <p:extLst>
      <p:ext uri="{BB962C8B-B14F-4D97-AF65-F5344CB8AC3E}">
        <p14:creationId xmlns:p14="http://schemas.microsoft.com/office/powerpoint/2010/main" val="2251803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46633"/>
              </p:ext>
            </p:extLst>
          </p:nvPr>
        </p:nvGraphicFramePr>
        <p:xfrm>
          <a:off x="467544" y="3779748"/>
          <a:ext cx="8579646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53" name="Visio" r:id="rId4" imgW="16870241" imgH="3046075" progId="Visio.Drawing.11">
                  <p:embed/>
                </p:oleObj>
              </mc:Choice>
              <mc:Fallback>
                <p:oleObj name="Visio" r:id="rId4" imgW="16870241" imgH="30460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779748"/>
                        <a:ext cx="8579646" cy="1584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275856" y="5651956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/>
              <a:t>JPEG</a:t>
            </a:r>
            <a:r>
              <a:rPr lang="zh-CN" altLang="zh-CN" b="0" i="0" dirty="0"/>
              <a:t>的编码端的流程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396" y="587161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JPEG</a:t>
            </a:r>
            <a:r>
              <a:rPr lang="zh-CN" altLang="en-US" sz="2400" i="0" dirty="0" smtClean="0"/>
              <a:t>的编码流程</a:t>
            </a:r>
            <a:endParaRPr lang="zh-CN" altLang="en-US" sz="2400" i="0" dirty="0"/>
          </a:p>
        </p:txBody>
      </p:sp>
      <p:pic>
        <p:nvPicPr>
          <p:cNvPr id="8" name="Picture 2" descr="https://img2.baidu.com/it/u=2805953021,42434200&amp;fm=253&amp;fmt=auto&amp;app=138&amp;f=JPEG?w=256&amp;h=2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949" y="1556792"/>
            <a:ext cx="1877107" cy="18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88587"/>
      </p:ext>
    </p:extLst>
  </p:cSld>
  <p:clrMapOvr>
    <a:masterClrMapping/>
  </p:clrMapOvr>
  <p:transition advTm="10729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489" y="306896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0" i="0" dirty="0" smtClean="0"/>
              <a:t>谢谢大家</a:t>
            </a:r>
            <a:endParaRPr lang="zh-CN" altLang="en-US" sz="5400" b="0" i="0" dirty="0"/>
          </a:p>
        </p:txBody>
      </p:sp>
    </p:spTree>
    <p:extLst>
      <p:ext uri="{BB962C8B-B14F-4D97-AF65-F5344CB8AC3E}">
        <p14:creationId xmlns:p14="http://schemas.microsoft.com/office/powerpoint/2010/main" val="671794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54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 smtClean="0"/>
              <a:t>研究背景及意义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4888"/>
            <a:ext cx="6245490" cy="375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9823" y="5515896"/>
            <a:ext cx="8065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 smtClean="0"/>
              <a:t>以</a:t>
            </a:r>
            <a:r>
              <a:rPr lang="en-US" altLang="zh-CN" i="0" dirty="0" smtClean="0"/>
              <a:t>JPEG</a:t>
            </a:r>
            <a:r>
              <a:rPr lang="zh-CN" altLang="en-US" i="0" dirty="0" smtClean="0"/>
              <a:t>为基准，则相比</a:t>
            </a:r>
            <a:r>
              <a:rPr lang="en-US" altLang="zh-CN" i="0" dirty="0" smtClean="0"/>
              <a:t>JPEG</a:t>
            </a:r>
            <a:r>
              <a:rPr lang="zh-CN" altLang="en-US" i="0" dirty="0" smtClean="0"/>
              <a:t>，</a:t>
            </a:r>
            <a:r>
              <a:rPr lang="en-US" altLang="zh-CN" i="0" dirty="0" smtClean="0"/>
              <a:t>JPEG2000</a:t>
            </a:r>
            <a:r>
              <a:rPr lang="zh-CN" altLang="en-US" i="0" dirty="0" smtClean="0"/>
              <a:t>压缩的文件大小减少了</a:t>
            </a:r>
            <a:r>
              <a:rPr lang="en-US" altLang="zh-CN" i="0" dirty="0" smtClean="0"/>
              <a:t>30%-50%</a:t>
            </a:r>
            <a:r>
              <a:rPr lang="zh-CN" altLang="en-US" i="0" dirty="0" smtClean="0"/>
              <a:t>，</a:t>
            </a:r>
            <a:endParaRPr lang="en-US" altLang="zh-CN" i="0" dirty="0" smtClean="0"/>
          </a:p>
          <a:p>
            <a:r>
              <a:rPr lang="en-US" altLang="zh-CN" i="0" dirty="0" smtClean="0"/>
              <a:t>BPG</a:t>
            </a:r>
            <a:r>
              <a:rPr lang="zh-CN" altLang="en-US" i="0" dirty="0" smtClean="0"/>
              <a:t>压缩的文件大小则减少了</a:t>
            </a:r>
            <a:r>
              <a:rPr lang="en-US" altLang="zh-CN" i="0" dirty="0" smtClean="0"/>
              <a:t>60%</a:t>
            </a:r>
            <a:r>
              <a:rPr lang="zh-CN" altLang="en-US" i="0" dirty="0" smtClean="0"/>
              <a:t>以上。</a:t>
            </a:r>
            <a:endParaRPr lang="zh-CN" alt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589002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JPEG</a:t>
            </a:r>
            <a:r>
              <a:rPr lang="zh-CN" altLang="en-US" sz="2400" i="0" dirty="0" smtClean="0"/>
              <a:t>和其他标准压缩性能比较</a:t>
            </a:r>
            <a:endParaRPr lang="zh-CN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4262322328"/>
      </p:ext>
    </p:extLst>
  </p:cSld>
  <p:clrMapOvr>
    <a:masterClrMapping/>
  </p:clrMapOvr>
  <p:transition advTm="34949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 smtClean="0"/>
              <a:t>研究背景及意义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284393" cy="456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589002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/>
              <a:t>图像和视频编码标准的发展历程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3105253769"/>
      </p:ext>
    </p:extLst>
  </p:cSld>
  <p:clrMapOvr>
    <a:masterClrMapping/>
  </p:clrMapOvr>
  <p:transition advTm="25608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39" y="1474364"/>
            <a:ext cx="5795065" cy="1307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830570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 smtClean="0"/>
              <a:t>15</a:t>
            </a:r>
            <a:r>
              <a:rPr lang="zh-CN" altLang="en-US" i="0" dirty="0" smtClean="0"/>
              <a:t>年</a:t>
            </a:r>
            <a:r>
              <a:rPr lang="en-US" altLang="zh-CN" i="0" dirty="0" smtClean="0"/>
              <a:t>VCIP</a:t>
            </a:r>
            <a:r>
              <a:rPr lang="zh-CN" altLang="en-US" i="0" dirty="0" smtClean="0"/>
              <a:t>论文</a:t>
            </a:r>
            <a:endParaRPr lang="en-US" altLang="zh-CN" i="0" dirty="0" smtClean="0"/>
          </a:p>
          <a:p>
            <a:r>
              <a:rPr lang="en-US" altLang="zh-CN" i="0" dirty="0" smtClean="0"/>
              <a:t>JPEG</a:t>
            </a:r>
            <a:r>
              <a:rPr lang="zh-CN" altLang="en-US" i="0" dirty="0" smtClean="0"/>
              <a:t>的相册压缩</a:t>
            </a:r>
            <a:endParaRPr lang="zh-CN" altLang="en-US" i="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429000"/>
            <a:ext cx="8510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/>
              <a:t>提出了一种新的基于运动增量结构（</a:t>
            </a:r>
            <a:r>
              <a:rPr lang="en-US" altLang="zh-CN" i="0" dirty="0" err="1"/>
              <a:t>SfM</a:t>
            </a:r>
            <a:r>
              <a:rPr lang="zh-CN" altLang="en-US" i="0" dirty="0"/>
              <a:t>）的无损相册压缩预测方法</a:t>
            </a:r>
            <a:r>
              <a:rPr lang="zh-CN" altLang="en-US" i="0" dirty="0" smtClean="0"/>
              <a:t>。</a:t>
            </a:r>
            <a:endParaRPr lang="en-US" altLang="zh-CN" i="0" dirty="0" smtClean="0"/>
          </a:p>
          <a:p>
            <a:r>
              <a:rPr lang="zh-CN" altLang="en-US" i="0" dirty="0" smtClean="0"/>
              <a:t>通过</a:t>
            </a:r>
            <a:r>
              <a:rPr lang="en-US" altLang="zh-CN" i="0" dirty="0" err="1"/>
              <a:t>SfM</a:t>
            </a:r>
            <a:r>
              <a:rPr lang="zh-CN" altLang="en-US" i="0" dirty="0"/>
              <a:t>生成的图像之间固有的几何关系来利用图像之间的</a:t>
            </a:r>
            <a:r>
              <a:rPr lang="zh-CN" altLang="en-US" i="0" dirty="0" smtClean="0"/>
              <a:t>冗余</a:t>
            </a:r>
            <a:r>
              <a:rPr lang="zh-CN" altLang="en-US" i="0" dirty="0"/>
              <a:t>，</a:t>
            </a:r>
            <a:r>
              <a:rPr lang="zh-CN" altLang="en-US" i="0" dirty="0" smtClean="0"/>
              <a:t>生成预测</a:t>
            </a:r>
            <a:r>
              <a:rPr lang="zh-CN" altLang="en-US" i="0" dirty="0"/>
              <a:t>图像</a:t>
            </a:r>
            <a:r>
              <a:rPr lang="zh-CN" altLang="en-US" i="0" dirty="0" smtClean="0"/>
              <a:t>。</a:t>
            </a:r>
            <a:endParaRPr lang="en-US" altLang="zh-CN" i="0" dirty="0" smtClean="0"/>
          </a:p>
          <a:p>
            <a:r>
              <a:rPr lang="zh-CN" altLang="en-US" i="0" dirty="0" smtClean="0"/>
              <a:t>最后</a:t>
            </a:r>
            <a:r>
              <a:rPr lang="zh-CN" altLang="en-US" i="0" dirty="0"/>
              <a:t>，以预测图像为主要参考，通过类似</a:t>
            </a:r>
            <a:r>
              <a:rPr lang="en-US" altLang="zh-CN" i="0" dirty="0"/>
              <a:t>HEVC</a:t>
            </a:r>
            <a:r>
              <a:rPr lang="zh-CN" altLang="en-US" i="0" dirty="0"/>
              <a:t>的编码器对目标图像进行</a:t>
            </a:r>
            <a:r>
              <a:rPr lang="zh-CN" altLang="en-US" i="0" dirty="0" smtClean="0"/>
              <a:t>压缩。</a:t>
            </a:r>
            <a:endParaRPr lang="en-US" altLang="zh-CN" i="0" dirty="0" smtClean="0"/>
          </a:p>
          <a:p>
            <a:r>
              <a:rPr lang="zh-CN" altLang="en-US" i="0" dirty="0" smtClean="0"/>
              <a:t>针对相册</a:t>
            </a:r>
            <a:r>
              <a:rPr lang="en-US" altLang="zh-CN" i="0" dirty="0" smtClean="0"/>
              <a:t>JPEG</a:t>
            </a:r>
            <a:r>
              <a:rPr lang="zh-CN" altLang="en-US" i="0" dirty="0" smtClean="0"/>
              <a:t>图像，压缩率达到了</a:t>
            </a:r>
            <a:r>
              <a:rPr lang="en-US" altLang="zh-CN" i="0" dirty="0" smtClean="0"/>
              <a:t>20%</a:t>
            </a:r>
            <a:r>
              <a:rPr lang="zh-CN" altLang="en-US" i="0" dirty="0" smtClean="0"/>
              <a:t>左右。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844581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8352928" cy="307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00" y="1268760"/>
            <a:ext cx="5510280" cy="134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830570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 smtClean="0"/>
              <a:t>18</a:t>
            </a:r>
            <a:r>
              <a:rPr lang="zh-CN" altLang="en-US" i="0" dirty="0" smtClean="0"/>
              <a:t>年</a:t>
            </a:r>
            <a:r>
              <a:rPr lang="en-US" altLang="zh-CN" i="0" dirty="0" smtClean="0"/>
              <a:t>TIP</a:t>
            </a:r>
            <a:r>
              <a:rPr lang="zh-CN" altLang="en-US" i="0" dirty="0" smtClean="0"/>
              <a:t>论文</a:t>
            </a:r>
            <a:endParaRPr lang="en-US" altLang="zh-CN" i="0" dirty="0" smtClean="0"/>
          </a:p>
          <a:p>
            <a:r>
              <a:rPr lang="zh-CN" altLang="en-US" i="0" dirty="0" smtClean="0"/>
              <a:t>基于先验方法的</a:t>
            </a:r>
            <a:r>
              <a:rPr lang="en-US" altLang="zh-CN" i="0" dirty="0" smtClean="0"/>
              <a:t>JPEG</a:t>
            </a:r>
            <a:r>
              <a:rPr lang="zh-CN" altLang="en-US" i="0" dirty="0" smtClean="0"/>
              <a:t>重压缩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143215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5758"/>
              </p:ext>
            </p:extLst>
          </p:nvPr>
        </p:nvGraphicFramePr>
        <p:xfrm>
          <a:off x="1043608" y="1412776"/>
          <a:ext cx="7451855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45" name="Visio" r:id="rId4" imgW="15457397" imgH="4136568" progId="Visio.Drawing.11">
                  <p:embed/>
                </p:oleObj>
              </mc:Choice>
              <mc:Fallback>
                <p:oleObj name="Visio" r:id="rId4" imgW="15457397" imgH="413656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12776"/>
                        <a:ext cx="7451855" cy="2016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79512" y="583662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LLJPEG</a:t>
            </a:r>
            <a:r>
              <a:rPr lang="zh-CN" altLang="zh-CN" b="0" i="0" dirty="0" smtClean="0"/>
              <a:t>的</a:t>
            </a:r>
            <a:r>
              <a:rPr lang="zh-CN" altLang="en-US" b="0" i="0" dirty="0" smtClean="0"/>
              <a:t>解</a:t>
            </a:r>
            <a:r>
              <a:rPr lang="zh-CN" altLang="zh-CN" b="0" i="0" dirty="0" smtClean="0"/>
              <a:t>码</a:t>
            </a:r>
            <a:r>
              <a:rPr lang="zh-CN" altLang="zh-CN" b="0" i="0" dirty="0"/>
              <a:t>流程</a:t>
            </a:r>
            <a:endParaRPr lang="zh-CN" altLang="en-US" b="0" i="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25"/>
              </p:ext>
            </p:extLst>
          </p:nvPr>
        </p:nvGraphicFramePr>
        <p:xfrm>
          <a:off x="1043608" y="3645024"/>
          <a:ext cx="7056784" cy="2528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46" name="Visio" r:id="rId6" imgW="14729387" imgH="5268138" progId="Visio.Drawing.11">
                  <p:embed/>
                </p:oleObj>
              </mc:Choice>
              <mc:Fallback>
                <p:oleObj name="Visio" r:id="rId6" imgW="14729387" imgH="526813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645024"/>
                        <a:ext cx="7056784" cy="25285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79512" y="317232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LLJPEG</a:t>
            </a:r>
            <a:r>
              <a:rPr lang="zh-CN" altLang="zh-CN" b="0" i="0" dirty="0"/>
              <a:t>的编码流程</a:t>
            </a:r>
            <a:endParaRPr lang="zh-CN" altLang="en-US" b="0" i="0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587161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的编码解码流程</a:t>
            </a:r>
            <a:endParaRPr lang="zh-CN" alt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8703988"/>
      </p:ext>
    </p:extLst>
  </p:cSld>
  <p:clrMapOvr>
    <a:masterClrMapping/>
  </p:clrMapOvr>
  <p:transition advTm="2593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的块划分</a:t>
            </a:r>
            <a:endParaRPr lang="zh-CN" altLang="en-US" sz="2400" i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2435"/>
              </p:ext>
            </p:extLst>
          </p:nvPr>
        </p:nvGraphicFramePr>
        <p:xfrm>
          <a:off x="779376" y="1265790"/>
          <a:ext cx="7668852" cy="2912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71" name="Visio" r:id="rId4" imgW="7069137" imgH="2643022" progId="Visio.Drawing.11">
                  <p:embed/>
                </p:oleObj>
              </mc:Choice>
              <mc:Fallback>
                <p:oleObj name="Visio" r:id="rId4" imgW="7069137" imgH="264302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376" y="1265790"/>
                        <a:ext cx="7668852" cy="2912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331851" y="1340768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/>
              <a:t>LLJPEG</a:t>
            </a:r>
            <a:r>
              <a:rPr lang="zh-CN" altLang="zh-CN" b="0" i="0" dirty="0"/>
              <a:t>的编码树结构的一个例子</a:t>
            </a:r>
            <a:endParaRPr lang="zh-CN" altLang="en-US" b="0" i="0" dirty="0"/>
          </a:p>
        </p:txBody>
      </p:sp>
      <p:pic>
        <p:nvPicPr>
          <p:cNvPr id="117764" name="图片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33" y="4163680"/>
            <a:ext cx="2160240" cy="25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3" name="图片 1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2088232" cy="25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571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44208" y="6237312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/>
              <a:t>LLJPEG</a:t>
            </a:r>
            <a:r>
              <a:rPr lang="zh-CN" altLang="en-US" b="0" i="0" dirty="0" smtClean="0"/>
              <a:t>对</a:t>
            </a:r>
            <a:r>
              <a:rPr lang="en-US" altLang="zh-CN" b="0" i="0" dirty="0" smtClean="0"/>
              <a:t>Lena</a:t>
            </a:r>
            <a:r>
              <a:rPr lang="zh-CN" altLang="en-US" b="0" i="0" dirty="0" smtClean="0"/>
              <a:t>图像的划分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3180940476"/>
      </p:ext>
    </p:extLst>
  </p:cSld>
  <p:clrMapOvr>
    <a:masterClrMapping/>
  </p:clrMapOvr>
  <p:transition advTm="24533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3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en-US" altLang="zh-CN" dirty="0" smtClean="0"/>
              <a:t>LLJPEG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2408" y="58716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0" dirty="0" smtClean="0"/>
              <a:t>LLJPEG</a:t>
            </a:r>
            <a:r>
              <a:rPr lang="zh-CN" altLang="en-US" sz="2400" i="0" dirty="0" smtClean="0"/>
              <a:t>的帧内预测</a:t>
            </a:r>
            <a:endParaRPr lang="zh-CN" altLang="en-US" sz="2400" i="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457680"/>
              </p:ext>
            </p:extLst>
          </p:nvPr>
        </p:nvGraphicFramePr>
        <p:xfrm>
          <a:off x="2267744" y="1340768"/>
          <a:ext cx="4824536" cy="440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09" name="Visio" r:id="rId4" imgW="3614425" imgH="3311852" progId="Visio.Drawing.11">
                  <p:embed/>
                </p:oleObj>
              </mc:Choice>
              <mc:Fallback>
                <p:oleObj name="Visio" r:id="rId4" imgW="3614425" imgH="331185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340768"/>
                        <a:ext cx="4824536" cy="4405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129513" y="566124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/>
              <a:t>HEVC&amp;LLJPEG</a:t>
            </a:r>
            <a:r>
              <a:rPr lang="zh-CN" altLang="zh-CN" b="0" i="0" dirty="0" smtClean="0"/>
              <a:t>的</a:t>
            </a:r>
            <a:r>
              <a:rPr lang="zh-CN" altLang="zh-CN" b="0" i="0" dirty="0"/>
              <a:t>帧内预测</a:t>
            </a:r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2271841786"/>
      </p:ext>
    </p:extLst>
  </p:cSld>
  <p:clrMapOvr>
    <a:masterClrMapping/>
  </p:clrMapOvr>
  <p:transition advTm="15504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Book Antiqua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76378</TotalTime>
  <Words>2105</Words>
  <Application>Microsoft Office PowerPoint</Application>
  <PresentationFormat>全屏显示(4:3)</PresentationFormat>
  <Paragraphs>460</Paragraphs>
  <Slides>21</Slides>
  <Notes>21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1_Profile</vt:lpstr>
      <vt:lpstr>Visio</vt:lpstr>
      <vt:lpstr>PowerPoint 演示文稿</vt:lpstr>
      <vt:lpstr>LLJPEG</vt:lpstr>
      <vt:lpstr>研究背景及意义</vt:lpstr>
      <vt:lpstr>研究背景及意义</vt:lpstr>
      <vt:lpstr>PowerPoint 演示文稿</vt:lpstr>
      <vt:lpstr>PowerPoint 演示文稿</vt:lpstr>
      <vt:lpstr>LLJPEG</vt:lpstr>
      <vt:lpstr>LLJPEG</vt:lpstr>
      <vt:lpstr>LLJPEG</vt:lpstr>
      <vt:lpstr>LLJPEG</vt:lpstr>
      <vt:lpstr>LLJPEG</vt:lpstr>
      <vt:lpstr>LLJPEG</vt:lpstr>
      <vt:lpstr>LLJPEG</vt:lpstr>
      <vt:lpstr>LLJPEG</vt:lpstr>
      <vt:lpstr>LLJPEG</vt:lpstr>
      <vt:lpstr>LLJPEG</vt:lpstr>
      <vt:lpstr>LLJPEG</vt:lpstr>
      <vt:lpstr>LLJPEG</vt:lpstr>
      <vt:lpstr>PowerPoint 演示文稿</vt:lpstr>
      <vt:lpstr>PowerPoint 演示文稿</vt:lpstr>
      <vt:lpstr>PowerPoint 演示文稿</vt:lpstr>
    </vt:vector>
  </TitlesOfParts>
  <Company>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gdeng</dc:creator>
  <cp:lastModifiedBy>sct</cp:lastModifiedBy>
  <cp:revision>3199</cp:revision>
  <dcterms:created xsi:type="dcterms:W3CDTF">2002-05-28T06:53:44Z</dcterms:created>
  <dcterms:modified xsi:type="dcterms:W3CDTF">2023-05-19T08:09:10Z</dcterms:modified>
</cp:coreProperties>
</file>